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9" r:id="rId8"/>
    <p:sldId id="266" r:id="rId9"/>
    <p:sldId id="267" r:id="rId10"/>
    <p:sldId id="262" r:id="rId11"/>
    <p:sldId id="263" r:id="rId12"/>
    <p:sldId id="270" r:id="rId13"/>
    <p:sldId id="271" r:id="rId14"/>
    <p:sldId id="264" r:id="rId15"/>
    <p:sldId id="268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EC86-65A1-4A7F-AA14-BBAAED476878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B397-9692-4D86-A913-0FDD64AC3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1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EC86-65A1-4A7F-AA14-BBAAED476878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B397-9692-4D86-A913-0FDD64AC3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6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EC86-65A1-4A7F-AA14-BBAAED476878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B397-9692-4D86-A913-0FDD64AC3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9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EC86-65A1-4A7F-AA14-BBAAED476878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B397-9692-4D86-A913-0FDD64AC3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0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EC86-65A1-4A7F-AA14-BBAAED476878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B397-9692-4D86-A913-0FDD64AC3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1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EC86-65A1-4A7F-AA14-BBAAED476878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B397-9692-4D86-A913-0FDD64AC3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2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EC86-65A1-4A7F-AA14-BBAAED476878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B397-9692-4D86-A913-0FDD64AC3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EC86-65A1-4A7F-AA14-BBAAED476878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B397-9692-4D86-A913-0FDD64AC3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1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EC86-65A1-4A7F-AA14-BBAAED476878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B397-9692-4D86-A913-0FDD64AC3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9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EC86-65A1-4A7F-AA14-BBAAED476878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B397-9692-4D86-A913-0FDD64AC3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3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EC86-65A1-4A7F-AA14-BBAAED476878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B397-9692-4D86-A913-0FDD64AC3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3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DEC86-65A1-4A7F-AA14-BBAAED476878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1B397-9692-4D86-A913-0FDD64AC3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9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DYNAMICAL EVOLUTION OF THE SEINAJOKI ASTEROID FAMILY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i="1" dirty="0" smtClean="0"/>
              <a:t>Vladimir </a:t>
            </a:r>
            <a:r>
              <a:rPr lang="sr-Latn-RS" i="1" dirty="0" smtClean="0"/>
              <a:t>Đošović</a:t>
            </a:r>
          </a:p>
          <a:p>
            <a:pPr algn="r"/>
            <a:r>
              <a:rPr lang="sr-Latn-RS" i="1" dirty="0" smtClean="0"/>
              <a:t>Bojan Novaković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228044" y="5257800"/>
            <a:ext cx="7984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The sixth Symposium "Mathematics and Applications" </a:t>
            </a:r>
            <a:endParaRPr lang="en-US" sz="2000" i="1" dirty="0" smtClean="0"/>
          </a:p>
          <a:p>
            <a:pPr algn="ctr"/>
            <a:r>
              <a:rPr lang="en-US" sz="2000" i="1" dirty="0" smtClean="0"/>
              <a:t>17. October2015</a:t>
            </a:r>
            <a:endParaRPr lang="en-US" sz="2000" i="1" dirty="0"/>
          </a:p>
          <a:p>
            <a:pPr algn="ctr"/>
            <a:r>
              <a:rPr lang="en-US" sz="2000" i="1" dirty="0"/>
              <a:t>Faculty of Mathematics, University of Belgrade, Serbia</a:t>
            </a:r>
          </a:p>
        </p:txBody>
      </p:sp>
    </p:spTree>
    <p:extLst>
      <p:ext uri="{BB962C8B-B14F-4D97-AF65-F5344CB8AC3E}">
        <p14:creationId xmlns:p14="http://schemas.microsoft.com/office/powerpoint/2010/main" val="29560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21" y="291407"/>
            <a:ext cx="10515600" cy="1325563"/>
          </a:xfrm>
        </p:spPr>
        <p:txBody>
          <a:bodyPr/>
          <a:lstStyle/>
          <a:p>
            <a:pPr algn="ctr"/>
            <a:r>
              <a:rPr lang="en-US" b="1" i="1" dirty="0" smtClean="0"/>
              <a:t>SECULAR RESONANCE WITH CERES</a:t>
            </a:r>
            <a:endParaRPr lang="en-US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736" y="1690688"/>
            <a:ext cx="6526347" cy="4568444"/>
          </a:xfrm>
        </p:spPr>
      </p:pic>
      <p:sp>
        <p:nvSpPr>
          <p:cNvPr id="5" name="TextBox 4"/>
          <p:cNvSpPr txBox="1"/>
          <p:nvPr/>
        </p:nvSpPr>
        <p:spPr>
          <a:xfrm>
            <a:off x="1056069" y="2009104"/>
            <a:ext cx="43401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Motivation for this work comes from recent results about secular resonance with Ceres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This resonance is found to cross </a:t>
            </a:r>
            <a:r>
              <a:rPr lang="en-US" sz="2800" dirty="0" err="1" smtClean="0"/>
              <a:t>Seinajoki</a:t>
            </a:r>
            <a:r>
              <a:rPr lang="en-US" sz="2800" dirty="0" smtClean="0"/>
              <a:t> family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31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DYNAMICAL MODELS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2 dynamical models are used for integrations </a:t>
            </a:r>
          </a:p>
          <a:p>
            <a:endParaRPr lang="en-US" dirty="0" smtClean="0"/>
          </a:p>
          <a:p>
            <a:r>
              <a:rPr lang="en-US" dirty="0" smtClean="0"/>
              <a:t>These dynamical models are without inner planets</a:t>
            </a:r>
          </a:p>
          <a:p>
            <a:endParaRPr lang="en-US" dirty="0"/>
          </a:p>
          <a:p>
            <a:r>
              <a:rPr lang="en-US" dirty="0" smtClean="0"/>
              <a:t>Both models include </a:t>
            </a:r>
            <a:r>
              <a:rPr lang="en-US" dirty="0" err="1" smtClean="0"/>
              <a:t>Yarkovsky</a:t>
            </a:r>
            <a:r>
              <a:rPr lang="en-US" dirty="0" smtClean="0"/>
              <a:t> effect</a:t>
            </a:r>
          </a:p>
          <a:p>
            <a:endParaRPr lang="en-US" dirty="0" smtClean="0"/>
          </a:p>
          <a:p>
            <a:r>
              <a:rPr lang="en-US" dirty="0" smtClean="0"/>
              <a:t>Integrations time span is 200 </a:t>
            </a:r>
            <a:r>
              <a:rPr lang="en-US" dirty="0" err="1" smtClean="0"/>
              <a:t>Myr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INITIAL CONDITIONS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70851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Gauss's equation determines the initial ellipse</a:t>
            </a:r>
          </a:p>
          <a:p>
            <a:r>
              <a:rPr lang="en-US" dirty="0" smtClean="0"/>
              <a:t>This ellipse denotes the maximum dispersion of fragments immediately after the collision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74" y="1690688"/>
            <a:ext cx="7664051" cy="3206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01" y="1351317"/>
            <a:ext cx="5848362" cy="409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4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IMPLEMENTATION OF THE YARKOVSKY EFFECT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Yarkovsky</a:t>
            </a:r>
            <a:r>
              <a:rPr lang="en-US" dirty="0" smtClean="0"/>
              <a:t> effect is inversely </a:t>
            </a:r>
            <a:r>
              <a:rPr lang="en-US" dirty="0"/>
              <a:t>proportional to the diameter of </a:t>
            </a:r>
            <a:r>
              <a:rPr lang="en-US" dirty="0" smtClean="0"/>
              <a:t>an asteroid</a:t>
            </a:r>
          </a:p>
          <a:p>
            <a:endParaRPr lang="en-US" dirty="0" smtClean="0"/>
          </a:p>
          <a:p>
            <a:r>
              <a:rPr lang="en-US" dirty="0" smtClean="0"/>
              <a:t>Number of test particles corresponds to number of real family members</a:t>
            </a:r>
          </a:p>
          <a:p>
            <a:endParaRPr lang="en-US" dirty="0" smtClean="0"/>
          </a:p>
          <a:p>
            <a:r>
              <a:rPr lang="en-US" dirty="0" smtClean="0"/>
              <a:t>Size of test particles corresponds to size of real family 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5288"/>
            <a:ext cx="10515600" cy="1325563"/>
          </a:xfrm>
        </p:spPr>
        <p:txBody>
          <a:bodyPr/>
          <a:lstStyle/>
          <a:p>
            <a:pPr algn="ctr"/>
            <a:r>
              <a:rPr lang="en-US" b="1" i="1" dirty="0" smtClean="0"/>
              <a:t>RESULTS</a:t>
            </a:r>
            <a:endParaRPr lang="en-US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331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smtClean="0"/>
              <a:t>CONCLUSIONS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Ceres is very important </a:t>
            </a:r>
            <a:r>
              <a:rPr lang="en-US" dirty="0" smtClean="0"/>
              <a:t>for the evolution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most important parts </a:t>
            </a:r>
            <a:r>
              <a:rPr lang="en-US" dirty="0" smtClean="0"/>
              <a:t>are explained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What is not </a:t>
            </a:r>
            <a:r>
              <a:rPr lang="en-US" dirty="0" smtClean="0"/>
              <a:t>explained?</a:t>
            </a:r>
          </a:p>
          <a:p>
            <a:endParaRPr lang="en-US" dirty="0" smtClean="0"/>
          </a:p>
          <a:p>
            <a:r>
              <a:rPr lang="en-US" dirty="0" smtClean="0"/>
              <a:t>Two initial families?</a:t>
            </a:r>
          </a:p>
          <a:p>
            <a:endParaRPr lang="en-US" dirty="0"/>
          </a:p>
          <a:p>
            <a:r>
              <a:rPr lang="en-US" dirty="0" smtClean="0"/>
              <a:t>Role of </a:t>
            </a:r>
            <a:r>
              <a:rPr lang="en-US" smtClean="0"/>
              <a:t>inner planets?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21" y="3222509"/>
            <a:ext cx="4954379" cy="346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i="1" dirty="0" smtClean="0"/>
              <a:t>OUTLINE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What are asteroid families?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Why are</a:t>
            </a:r>
            <a:r>
              <a:rPr lang="en-US" dirty="0" smtClean="0"/>
              <a:t> they</a:t>
            </a:r>
            <a:r>
              <a:rPr lang="sr-Latn-RS" dirty="0" smtClean="0"/>
              <a:t> important?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Evolution of asteroid families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Aim of this work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Secular resonance with Ceres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Dynamical models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Results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 smtClean="0"/>
              <a:t>Conclusions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6009680" cy="3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1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i="1" dirty="0" smtClean="0"/>
              <a:t>WHAT ARE ASTEROID FAMILIES?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asteroid family is a population of </a:t>
            </a:r>
            <a:r>
              <a:rPr lang="en-US" dirty="0" smtClean="0"/>
              <a:t>asteroids </a:t>
            </a:r>
            <a:r>
              <a:rPr lang="en-US" dirty="0"/>
              <a:t>that share similar orbital elements, such as </a:t>
            </a:r>
            <a:r>
              <a:rPr lang="en-US" dirty="0" smtClean="0"/>
              <a:t>semi-major </a:t>
            </a:r>
            <a:r>
              <a:rPr lang="en-US" dirty="0"/>
              <a:t>axis, eccentricity, and inclination</a:t>
            </a:r>
            <a:r>
              <a:rPr lang="en-US" dirty="0" smtClean="0"/>
              <a:t>. These families are result of a collision among two asteroids.</a:t>
            </a:r>
          </a:p>
          <a:p>
            <a:endParaRPr lang="en-US" dirty="0" smtClean="0"/>
          </a:p>
          <a:p>
            <a:r>
              <a:rPr lang="en-US" dirty="0" smtClean="0"/>
              <a:t>Why fragments stay close to each other</a:t>
            </a:r>
          </a:p>
          <a:p>
            <a:pPr marL="0" indent="0">
              <a:buNone/>
            </a:pPr>
            <a:r>
              <a:rPr lang="en-US" dirty="0" smtClean="0"/>
              <a:t> after the collision?</a:t>
            </a:r>
          </a:p>
          <a:p>
            <a:endParaRPr lang="sr-Latn-RS" dirty="0" smtClean="0"/>
          </a:p>
          <a:p>
            <a:r>
              <a:rPr lang="en-US" dirty="0" smtClean="0"/>
              <a:t>How can we recognize asteroid families?</a:t>
            </a:r>
            <a:endParaRPr lang="sr-Latn-R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89" y="3018921"/>
            <a:ext cx="4113252" cy="329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3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i="1" dirty="0" smtClean="0"/>
              <a:t>WHY </a:t>
            </a:r>
            <a:r>
              <a:rPr lang="en-US" b="1" i="1" dirty="0" smtClean="0"/>
              <a:t>ARE THAY</a:t>
            </a:r>
            <a:r>
              <a:rPr lang="sr-Latn-RS" b="1" i="1" dirty="0" smtClean="0"/>
              <a:t> IMPORTANT?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/>
              <a:t>energy </a:t>
            </a:r>
            <a:r>
              <a:rPr lang="en-US" dirty="0" smtClean="0"/>
              <a:t>collisions can not be simulated on Earth</a:t>
            </a:r>
          </a:p>
          <a:p>
            <a:endParaRPr lang="en-US" dirty="0" smtClean="0"/>
          </a:p>
          <a:p>
            <a:r>
              <a:rPr lang="en-US" dirty="0" smtClean="0"/>
              <a:t>Collisional evolution of main asteroid belt</a:t>
            </a:r>
          </a:p>
          <a:p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omposition </a:t>
            </a:r>
            <a:r>
              <a:rPr lang="en-US" dirty="0"/>
              <a:t>of the parent </a:t>
            </a:r>
            <a:r>
              <a:rPr lang="en-US" dirty="0" smtClean="0"/>
              <a:t>body</a:t>
            </a:r>
          </a:p>
          <a:p>
            <a:endParaRPr lang="en-US" dirty="0" smtClean="0"/>
          </a:p>
          <a:p>
            <a:r>
              <a:rPr lang="en-US" dirty="0" smtClean="0"/>
              <a:t>Families are connected with almost all areas of study of asteroids</a:t>
            </a:r>
          </a:p>
        </p:txBody>
      </p:sp>
    </p:spTree>
    <p:extLst>
      <p:ext uri="{BB962C8B-B14F-4D97-AF65-F5344CB8AC3E}">
        <p14:creationId xmlns:p14="http://schemas.microsoft.com/office/powerpoint/2010/main" val="122716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DYNAMICAL EVOLUTION OF ASTEROID FAMILIES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 of orbital parameters</a:t>
            </a:r>
          </a:p>
          <a:p>
            <a:endParaRPr lang="en-US" dirty="0" smtClean="0"/>
          </a:p>
          <a:p>
            <a:r>
              <a:rPr lang="en-US" dirty="0" smtClean="0"/>
              <a:t>Gravitational effects</a:t>
            </a:r>
          </a:p>
          <a:p>
            <a:endParaRPr lang="en-US" dirty="0" smtClean="0"/>
          </a:p>
          <a:p>
            <a:r>
              <a:rPr lang="en-US" dirty="0" smtClean="0"/>
              <a:t>Non gravitational effects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065" y="1578216"/>
            <a:ext cx="5508300" cy="3029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40" y="4469186"/>
            <a:ext cx="60293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6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AIM OF THIS WORK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Reconstruction of the complex shape of the </a:t>
            </a:r>
            <a:r>
              <a:rPr lang="en-US" dirty="0" err="1" smtClean="0"/>
              <a:t>Seinajoki</a:t>
            </a:r>
            <a:r>
              <a:rPr lang="en-US" dirty="0" smtClean="0"/>
              <a:t> asteroid family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28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(1521) SEINAJOKI FAMILY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Family </a:t>
            </a:r>
            <a:r>
              <a:rPr lang="en-US" dirty="0"/>
              <a:t>is placed in the </a:t>
            </a:r>
            <a:r>
              <a:rPr lang="en-US" dirty="0" smtClean="0"/>
              <a:t>outer </a:t>
            </a:r>
            <a:r>
              <a:rPr lang="en-US" dirty="0"/>
              <a:t>part of the main asteroid </a:t>
            </a:r>
            <a:r>
              <a:rPr lang="en-US" dirty="0" smtClean="0"/>
              <a:t>belt</a:t>
            </a:r>
          </a:p>
          <a:p>
            <a:r>
              <a:rPr lang="en-US" dirty="0" smtClean="0"/>
              <a:t>Semi-major </a:t>
            </a:r>
            <a:r>
              <a:rPr lang="en-US" dirty="0"/>
              <a:t>axis of </a:t>
            </a:r>
            <a:r>
              <a:rPr lang="en-US" dirty="0" smtClean="0"/>
              <a:t>the family is 2.83-2.9 AU, the </a:t>
            </a:r>
            <a:r>
              <a:rPr lang="en-US" dirty="0"/>
              <a:t>orbital inclination of family is a</a:t>
            </a:r>
            <a:r>
              <a:rPr lang="en-US" dirty="0" smtClean="0"/>
              <a:t> comparatively </a:t>
            </a:r>
            <a:r>
              <a:rPr lang="en-US" dirty="0"/>
              <a:t>high, about 15 </a:t>
            </a:r>
            <a:r>
              <a:rPr lang="en-US" dirty="0" smtClean="0"/>
              <a:t>degrees, with </a:t>
            </a:r>
            <a:r>
              <a:rPr lang="en-US" dirty="0"/>
              <a:t>moderate eccentricity of </a:t>
            </a:r>
            <a:r>
              <a:rPr lang="en-US" dirty="0" smtClean="0"/>
              <a:t>0.12 </a:t>
            </a:r>
            <a:endParaRPr lang="en-US" dirty="0" smtClean="0"/>
          </a:p>
          <a:p>
            <a:r>
              <a:rPr lang="en-US" dirty="0"/>
              <a:t>The inner edge of the family, in term of semi-major axis, is limited by the strong mean-motion resonance, that is 5:2 with </a:t>
            </a:r>
            <a:r>
              <a:rPr lang="en-US" dirty="0" smtClean="0"/>
              <a:t>Jupiter</a:t>
            </a:r>
            <a:endParaRPr lang="en-US" dirty="0" smtClean="0"/>
          </a:p>
          <a:p>
            <a:r>
              <a:rPr lang="en-US" dirty="0"/>
              <a:t>Family consists of S type </a:t>
            </a:r>
            <a:r>
              <a:rPr lang="en-US" dirty="0" smtClean="0"/>
              <a:t>asteroids</a:t>
            </a:r>
            <a:endParaRPr lang="en-US" dirty="0" smtClean="0"/>
          </a:p>
          <a:p>
            <a:r>
              <a:rPr lang="en-US" dirty="0"/>
              <a:t>The </a:t>
            </a:r>
            <a:r>
              <a:rPr lang="en-US" dirty="0" err="1"/>
              <a:t>Seinajoki</a:t>
            </a:r>
            <a:r>
              <a:rPr lang="en-US" dirty="0"/>
              <a:t> asteroid family is also known </a:t>
            </a:r>
            <a:r>
              <a:rPr lang="en-US"/>
              <a:t>as </a:t>
            </a:r>
            <a:r>
              <a:rPr lang="en-US" smtClean="0"/>
              <a:t>Brasilia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65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97" y="0"/>
            <a:ext cx="9796206" cy="6857999"/>
          </a:xfrm>
        </p:spPr>
      </p:pic>
    </p:spTree>
    <p:extLst>
      <p:ext uri="{BB962C8B-B14F-4D97-AF65-F5344CB8AC3E}">
        <p14:creationId xmlns:p14="http://schemas.microsoft.com/office/powerpoint/2010/main" val="2639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8" y="-1"/>
            <a:ext cx="9797144" cy="6858001"/>
          </a:xfrm>
        </p:spPr>
      </p:pic>
    </p:spTree>
    <p:extLst>
      <p:ext uri="{BB962C8B-B14F-4D97-AF65-F5344CB8AC3E}">
        <p14:creationId xmlns:p14="http://schemas.microsoft.com/office/powerpoint/2010/main" val="2246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407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DYNAMICAL EVOLUTION OF THE SEINAJOKI ASTEROID FAMILY</vt:lpstr>
      <vt:lpstr>OUTLINE</vt:lpstr>
      <vt:lpstr>WHAT ARE ASTEROID FAMILIES?</vt:lpstr>
      <vt:lpstr>WHY ARE THAY IMPORTANT?</vt:lpstr>
      <vt:lpstr>DYNAMICAL EVOLUTION OF ASTEROID FAMILIES</vt:lpstr>
      <vt:lpstr>AIM OF THIS WORK</vt:lpstr>
      <vt:lpstr>(1521) SEINAJOKI FAMILY</vt:lpstr>
      <vt:lpstr>PowerPoint Presentation</vt:lpstr>
      <vt:lpstr>PowerPoint Presentation</vt:lpstr>
      <vt:lpstr>SECULAR RESONANCE WITH CERES</vt:lpstr>
      <vt:lpstr>DYNAMICAL MODELS</vt:lpstr>
      <vt:lpstr>INITIAL CONDITIONS</vt:lpstr>
      <vt:lpstr>IMPLEMENTATION OF THE YARKOVSKY EFFECT</vt:lpstr>
      <vt:lpstr>RESULTS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DYNAMICAL EVOLUTION OF THE SEINAJOKI ASTEROID FAMILY</dc:title>
  <dc:creator>vladimir</dc:creator>
  <cp:lastModifiedBy>vladimir</cp:lastModifiedBy>
  <cp:revision>32</cp:revision>
  <dcterms:created xsi:type="dcterms:W3CDTF">2015-10-08T11:20:13Z</dcterms:created>
  <dcterms:modified xsi:type="dcterms:W3CDTF">2015-10-16T18:11:54Z</dcterms:modified>
</cp:coreProperties>
</file>